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4" r:id="rId2"/>
    <p:sldId id="346" r:id="rId3"/>
    <p:sldId id="289" r:id="rId4"/>
    <p:sldId id="394" r:id="rId5"/>
    <p:sldId id="391" r:id="rId6"/>
    <p:sldId id="401" r:id="rId7"/>
    <p:sldId id="392" r:id="rId8"/>
    <p:sldId id="406" r:id="rId9"/>
    <p:sldId id="384" r:id="rId10"/>
    <p:sldId id="393" r:id="rId11"/>
    <p:sldId id="402" r:id="rId12"/>
    <p:sldId id="397" r:id="rId13"/>
    <p:sldId id="398" r:id="rId14"/>
    <p:sldId id="395" r:id="rId15"/>
    <p:sldId id="404" r:id="rId16"/>
    <p:sldId id="385" r:id="rId17"/>
    <p:sldId id="403" r:id="rId18"/>
    <p:sldId id="348" r:id="rId19"/>
    <p:sldId id="399" r:id="rId20"/>
    <p:sldId id="379" r:id="rId21"/>
    <p:sldId id="380" r:id="rId22"/>
    <p:sldId id="350" r:id="rId23"/>
    <p:sldId id="356" r:id="rId24"/>
    <p:sldId id="351" r:id="rId25"/>
    <p:sldId id="352" r:id="rId26"/>
    <p:sldId id="353" r:id="rId27"/>
    <p:sldId id="354" r:id="rId28"/>
    <p:sldId id="355" r:id="rId29"/>
    <p:sldId id="368" r:id="rId30"/>
    <p:sldId id="357" r:id="rId31"/>
    <p:sldId id="358" r:id="rId32"/>
    <p:sldId id="378" r:id="rId33"/>
    <p:sldId id="359" r:id="rId34"/>
    <p:sldId id="360" r:id="rId35"/>
    <p:sldId id="363" r:id="rId36"/>
    <p:sldId id="405" r:id="rId37"/>
    <p:sldId id="341" r:id="rId38"/>
    <p:sldId id="342" r:id="rId39"/>
    <p:sldId id="343" r:id="rId40"/>
    <p:sldId id="344" r:id="rId41"/>
    <p:sldId id="374" r:id="rId42"/>
    <p:sldId id="367" r:id="rId43"/>
    <p:sldId id="375" r:id="rId44"/>
    <p:sldId id="377" r:id="rId45"/>
    <p:sldId id="366" r:id="rId46"/>
    <p:sldId id="396" r:id="rId47"/>
    <p:sldId id="400" r:id="rId48"/>
    <p:sldId id="389" r:id="rId49"/>
    <p:sldId id="334" r:id="rId5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  <a:srgbClr val="3399FF"/>
    <a:srgbClr val="00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50" autoAdjust="0"/>
    <p:restoredTop sz="99831" autoAdjust="0"/>
  </p:normalViewPr>
  <p:slideViewPr>
    <p:cSldViewPr>
      <p:cViewPr>
        <p:scale>
          <a:sx n="50" d="100"/>
          <a:sy n="50" d="100"/>
        </p:scale>
        <p:origin x="-1974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27877-217B-4351-8B52-5D8A4B57E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2E3F-5CCF-431B-8FBC-A09F825D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0F721-3D8C-4B2B-B99D-35D3B59DA0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CF9B-2A4B-4ADC-BA17-043227D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34B-8A52-4779-A61F-0CC91D987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0C6B-B025-4146-88DC-6F7D46676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603F-B705-41E3-B908-AAA08A7B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29B8-662A-4868-AA80-F3E29B4F6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9216-09AD-4356-9E38-3B5EBC54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6C4A-CBF8-4FD8-AF32-D3A6CE25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12EE-71F0-48C9-9BA4-6E322510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4484-3113-467A-95C7-B1E9E9A1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85EA-5793-4BE5-B61C-CB2557B2B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D07-A07D-4359-9F47-CF9D7938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8BA5-7FDC-436D-80A4-79C87A47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4993-8F72-4014-9583-BE915D86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07D67-3FFF-4D01-9C17-7C0F2847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tc.am/pages.php?lang=3&amp;id=5784&amp;page_name=new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rmigf.a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eeting.cctld.ru/en/pro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et2013.a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ISOC Board Meeting, Yerevan, July 22, 2016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8382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y-AM" sz="4400" b="1" dirty="0">
                <a:solidFill>
                  <a:srgbClr val="0070C0"/>
                </a:solidFill>
              </a:rPr>
              <a:t>ԻՀ ՀԿ-ի </a:t>
            </a:r>
            <a:r>
              <a:rPr lang="hy-AM" sz="4000" dirty="0">
                <a:solidFill>
                  <a:srgbClr val="0070C0"/>
                </a:solidFill>
              </a:rPr>
              <a:t>(</a:t>
            </a:r>
            <a:r>
              <a:rPr lang="en-US" sz="4000" dirty="0">
                <a:solidFill>
                  <a:srgbClr val="0070C0"/>
                </a:solidFill>
              </a:rPr>
              <a:t>ISOC AM</a:t>
            </a:r>
            <a:r>
              <a:rPr lang="hy-AM" sz="4000" dirty="0">
                <a:solidFill>
                  <a:srgbClr val="0070C0"/>
                </a:solidFill>
              </a:rPr>
              <a:t>)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2013-2015 </a:t>
            </a:r>
            <a:r>
              <a:rPr lang="hy-AM" sz="4400" b="1" dirty="0">
                <a:solidFill>
                  <a:srgbClr val="0070C0"/>
                </a:solidFill>
              </a:rPr>
              <a:t>հաշվետվություն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772400" cy="1752600"/>
          </a:xfrm>
          <a:noFill/>
        </p:spPr>
        <p:txBody>
          <a:bodyPr/>
          <a:lstStyle/>
          <a:p>
            <a:pPr eaLnBrk="1" hangingPunct="1"/>
            <a:r>
              <a:rPr lang="hy-AM" i="1" dirty="0" smtClean="0">
                <a:solidFill>
                  <a:srgbClr val="0070C0"/>
                </a:solidFill>
              </a:rPr>
              <a:t>Իգոր Մկրտումյան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/>
            <a:r>
              <a:rPr lang="en-US" i="1" dirty="0" smtClean="0">
                <a:solidFill>
                  <a:srgbClr val="0070C0"/>
                </a:solidFill>
              </a:rPr>
              <a:t>imkrtumyan@isoc.am</a:t>
            </a:r>
          </a:p>
          <a:p>
            <a:pPr eaLnBrk="1" hangingPunct="1"/>
            <a:r>
              <a:rPr lang="hy-AM" sz="2400" dirty="0" smtClean="0">
                <a:solidFill>
                  <a:srgbClr val="0070C0"/>
                </a:solidFill>
              </a:rPr>
              <a:t>ԻՀ ՀԿ (</a:t>
            </a:r>
            <a:r>
              <a:rPr lang="en-US" sz="2400" dirty="0" smtClean="0">
                <a:solidFill>
                  <a:srgbClr val="0070C0"/>
                </a:solidFill>
              </a:rPr>
              <a:t>ISOC AM</a:t>
            </a:r>
            <a:r>
              <a:rPr lang="hy-AM" sz="2400" dirty="0" smtClean="0">
                <a:solidFill>
                  <a:srgbClr val="0070C0"/>
                </a:solidFill>
              </a:rPr>
              <a:t>)</a:t>
            </a:r>
            <a:endParaRPr lang="en-US" sz="2400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29063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924800" y="6096000"/>
          <a:ext cx="600075" cy="538163"/>
        </p:xfrm>
        <a:graphic>
          <a:graphicData uri="http://schemas.openxmlformats.org/presentationml/2006/ole">
            <p:oleObj spid="_x0000_s1026" r:id="rId4" imgW="1286591" imgH="1153074" progId="Word.Picture.8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0CF9B-2A4B-4ADC-BA17-043227D5E2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Content Placeholder 5" descr="https://www.isoc.am/images/igfw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3721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708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dirty="0" smtClean="0"/>
              <a:t>Ստեղծվել է </a:t>
            </a:r>
            <a:r>
              <a:rPr lang="en-US" sz="3200" dirty="0" err="1" smtClean="0"/>
              <a:t>ArmIGF</a:t>
            </a:r>
            <a:r>
              <a:rPr lang="hy-AM" sz="3200" dirty="0" smtClean="0"/>
              <a:t> կայքը և սկսվել նախապատրաստական աշխատանքները՝</a:t>
            </a:r>
          </a:p>
          <a:p>
            <a:r>
              <a:rPr lang="hy-AM" sz="3200" dirty="0" smtClean="0"/>
              <a:t>Թեմաների հավաքագրում, դասակարգում, համաժողովի օրակարգի </a:t>
            </a:r>
            <a:r>
              <a:rPr lang="hy-AM" sz="3200" dirty="0" smtClean="0"/>
              <a:t>նախապատրաստում</a:t>
            </a:r>
            <a:r>
              <a:rPr lang="hy-AM" sz="3200" dirty="0" smtClean="0"/>
              <a:t>, բանակցություններ պանելների պատասխանատուների հետ: 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381000"/>
            <a:ext cx="8153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Սեպտեմբեր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7-8.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2014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ՀԿ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Առաջին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Ինտերնետի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Կառավարման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համաժողովի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համակազմակերպիչն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Միջոցառումը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լայն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մեկնաբանվեց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Ինտերնետում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ԶԼՄ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ներում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հեռուստատեսությամբ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2" descr="https://www.isoc.am/images/ArmIG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5999"/>
            <a:ext cx="5562600" cy="3834109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638800"/>
          </a:xfrm>
        </p:spPr>
        <p:txBody>
          <a:bodyPr>
            <a:normAutofit fontScale="55000" lnSpcReduction="20000"/>
          </a:bodyPr>
          <a:lstStyle/>
          <a:p>
            <a:endParaRPr lang="en-US" sz="5100" dirty="0" smtClean="0"/>
          </a:p>
          <a:p>
            <a:pPr marL="0" indent="0">
              <a:buNone/>
            </a:pPr>
            <a:r>
              <a:rPr lang="hy-AM" sz="5800" b="1" dirty="0" smtClean="0"/>
              <a:t>Հանձնաժողովի հիմնական նպատակներն են.</a:t>
            </a:r>
            <a:r>
              <a:rPr lang="hy-AM" sz="5800" dirty="0" smtClean="0"/>
              <a:t> </a:t>
            </a:r>
          </a:p>
          <a:p>
            <a:pPr marL="0" indent="0"/>
            <a:r>
              <a:rPr lang="hy-AM" sz="5800" dirty="0" smtClean="0"/>
              <a:t>    Տրամադրել</a:t>
            </a:r>
            <a:r>
              <a:rPr lang="en-US" sz="5800" dirty="0" smtClean="0"/>
              <a:t> </a:t>
            </a:r>
            <a:r>
              <a:rPr lang="hy-AM" sz="5800" dirty="0" smtClean="0"/>
              <a:t>բաց և թափանցիկ հարթակ բոլոր շահառուների</a:t>
            </a:r>
            <a:r>
              <a:rPr lang="ru-RU" sz="5800" dirty="0" smtClean="0"/>
              <a:t> </a:t>
            </a:r>
            <a:r>
              <a:rPr lang="hy-AM" sz="5800" dirty="0" smtClean="0"/>
              <a:t>խմբերի համար</a:t>
            </a:r>
            <a:endParaRPr lang="en-US" sz="5800" dirty="0" smtClean="0"/>
          </a:p>
          <a:p>
            <a:r>
              <a:rPr lang="hy-AM" sz="5800" dirty="0" smtClean="0"/>
              <a:t>Բաձրացնել և քննարկել Ինտերնետի կառավարման պրոբլեմները </a:t>
            </a:r>
            <a:endParaRPr lang="en-US" sz="5800" dirty="0"/>
          </a:p>
          <a:p>
            <a:r>
              <a:rPr lang="hy-AM" sz="5800" dirty="0" smtClean="0"/>
              <a:t>Կարծիքներ արտահայտելու հնարավորություն հասարակաության լայն շերթերի համար</a:t>
            </a:r>
            <a:endParaRPr lang="en-US" sz="5800" dirty="0"/>
          </a:p>
          <a:p>
            <a:r>
              <a:rPr lang="hy-AM" sz="5800" dirty="0" smtClean="0"/>
              <a:t>Հասցնել կարծիքները </a:t>
            </a:r>
            <a:r>
              <a:rPr lang="en-US" sz="5800" dirty="0" smtClean="0"/>
              <a:t>policy maker</a:t>
            </a:r>
            <a:r>
              <a:rPr lang="hy-AM" sz="5800" dirty="0" smtClean="0"/>
              <a:t> – ներին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20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81000" y="1524000"/>
            <a:ext cx="8458199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Նոյեմբեր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20, 2014.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IDN ccTLD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դոմենը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հաստատվել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ICANN-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կողմից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նիշերի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շարանի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հաջող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գնահատման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ավարտ</a:t>
            </a:r>
            <a:r>
              <a:rPr kumimoji="0" lang="hy-AM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ը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հայտարար</a:t>
            </a:r>
            <a:r>
              <a:rPr kumimoji="0" lang="hy-AM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վեց</a:t>
            </a:r>
            <a:r>
              <a:rPr kumimoji="0" lang="hy-AM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ICANN-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ի </a:t>
            </a:r>
            <a:r>
              <a:rPr lang="hy-AM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 կայքում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Sylfaen" pitchFamily="18" charset="0"/>
            </a:endParaRPr>
          </a:p>
          <a:p>
            <a:endParaRPr lang="en-US" sz="2800" b="1" dirty="0" smtClean="0"/>
          </a:p>
          <a:p>
            <a:r>
              <a:rPr lang="ru-RU" sz="2800" b="1" dirty="0" smtClean="0"/>
              <a:t>Դեկտեմբեր</a:t>
            </a:r>
            <a:r>
              <a:rPr lang="en-US" sz="2800" dirty="0" smtClean="0"/>
              <a:t> </a:t>
            </a:r>
            <a:r>
              <a:rPr lang="en-US" sz="2800" b="1" dirty="0" smtClean="0"/>
              <a:t>12, 2014. </a:t>
            </a:r>
            <a:r>
              <a:rPr lang="ru-RU" sz="2800" dirty="0" smtClean="0"/>
              <a:t>ԻՀ</a:t>
            </a:r>
            <a:r>
              <a:rPr lang="en-US" sz="2800" dirty="0" smtClean="0"/>
              <a:t> -</a:t>
            </a:r>
            <a:r>
              <a:rPr lang="ru-RU" sz="2800" dirty="0" smtClean="0"/>
              <a:t>ն դիմել է</a:t>
            </a:r>
            <a:r>
              <a:rPr lang="en-US" sz="2800" dirty="0" smtClean="0"/>
              <a:t> IANA-</a:t>
            </a:r>
            <a:r>
              <a:rPr lang="ru-RU" sz="2800" dirty="0" smtClean="0"/>
              <a:t>ին</a:t>
            </a:r>
            <a:r>
              <a:rPr lang="en-US" sz="2800" dirty="0" smtClean="0"/>
              <a:t> .</a:t>
            </a:r>
            <a:r>
              <a:rPr lang="ru-RU" sz="2800" dirty="0" smtClean="0"/>
              <a:t>հայ դոմենի կառավարումը լիազորել ԻՀ</a:t>
            </a:r>
            <a:r>
              <a:rPr lang="en-US" sz="2800" dirty="0" smtClean="0"/>
              <a:t>-</a:t>
            </a:r>
            <a:r>
              <a:rPr lang="ru-RU" sz="2800" dirty="0" smtClean="0"/>
              <a:t>ին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5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IDN</a:t>
            </a:r>
            <a:endParaRPr 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 descr="https://www.isoc.am/images/armg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541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9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Փետրվար</a:t>
            </a:r>
            <a:r>
              <a:rPr lang="en-US" b="1" dirty="0" smtClean="0"/>
              <a:t> 11, 2015, ICANN52, </a:t>
            </a:r>
            <a:r>
              <a:rPr lang="ru-RU" b="1" dirty="0" smtClean="0"/>
              <a:t>Սինգապուր</a:t>
            </a:r>
            <a:r>
              <a:rPr lang="en-US" b="1" dirty="0" smtClean="0"/>
              <a:t>.</a:t>
            </a:r>
            <a:r>
              <a:rPr lang="en-US" dirty="0" smtClean="0"/>
              <a:t> Armenian Generation Panel-</a:t>
            </a:r>
            <a:r>
              <a:rPr lang="ru-RU" dirty="0" smtClean="0"/>
              <a:t>ի անդամները</a:t>
            </a:r>
            <a:r>
              <a:rPr lang="en-US" dirty="0" smtClean="0"/>
              <a:t> ICANN52 IDN Root Zone LGR </a:t>
            </a:r>
            <a:r>
              <a:rPr lang="ru-RU" dirty="0" smtClean="0"/>
              <a:t>սեմինարի ժամանակ ներկայացրեցին</a:t>
            </a:r>
            <a:r>
              <a:rPr lang="en-US" dirty="0" smtClean="0"/>
              <a:t> “Update on Armenian GP” </a:t>
            </a:r>
            <a:r>
              <a:rPr lang="ru-RU" u="sng" dirty="0" smtClean="0"/>
              <a:t>հեռաշնորհանդեսը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4648200"/>
          </a:xfrm>
        </p:spPr>
        <p:txBody>
          <a:bodyPr/>
          <a:lstStyle/>
          <a:p>
            <a:r>
              <a:rPr lang="ru-RU" b="1" dirty="0" smtClean="0"/>
              <a:t>Փետրվար</a:t>
            </a:r>
            <a:r>
              <a:rPr lang="en-US" b="1" dirty="0" smtClean="0"/>
              <a:t> 27, 2015</a:t>
            </a:r>
            <a:r>
              <a:rPr lang="en-US" dirty="0" smtClean="0"/>
              <a:t> </a:t>
            </a:r>
            <a:r>
              <a:rPr lang="ru-RU" dirty="0" smtClean="0"/>
              <a:t>ԻՀ</a:t>
            </a:r>
            <a:r>
              <a:rPr lang="en-US" dirty="0" smtClean="0"/>
              <a:t>-</a:t>
            </a:r>
            <a:r>
              <a:rPr lang="ru-RU" dirty="0" smtClean="0"/>
              <a:t>ի վարչությունը քննարկեց Հայատառ</a:t>
            </a:r>
            <a:r>
              <a:rPr lang="en-US" dirty="0" smtClean="0"/>
              <a:t> .</a:t>
            </a:r>
            <a:r>
              <a:rPr lang="ru-RU" dirty="0" smtClean="0"/>
              <a:t>հայ դոմենի գրանցման առաջնային </a:t>
            </a:r>
            <a:r>
              <a:rPr lang="hy-AM" dirty="0" smtClean="0"/>
              <a:t>և հաջորդ </a:t>
            </a:r>
            <a:r>
              <a:rPr lang="ru-RU" dirty="0" smtClean="0"/>
              <a:t>փուլ</a:t>
            </a:r>
            <a:r>
              <a:rPr lang="hy-AM" dirty="0" smtClean="0"/>
              <a:t>եր</a:t>
            </a:r>
            <a:r>
              <a:rPr lang="ru-RU" dirty="0" smtClean="0"/>
              <a:t>ի քաղաքականությունը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166843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Հունիս</a:t>
            </a:r>
            <a:r>
              <a:rPr lang="en-US" sz="3200" b="1" dirty="0" smtClean="0"/>
              <a:t> 25, 2015. </a:t>
            </a:r>
            <a:r>
              <a:rPr lang="ru-RU" sz="3200" b="1" dirty="0" smtClean="0"/>
              <a:t>Բուենոս Այրես</a:t>
            </a:r>
            <a:r>
              <a:rPr lang="en-US" sz="3200" b="1" dirty="0" smtClean="0"/>
              <a:t>, </a:t>
            </a:r>
            <a:r>
              <a:rPr lang="ru-RU" sz="3200" b="1" dirty="0" smtClean="0"/>
              <a:t>Արգենտինա</a:t>
            </a:r>
            <a:r>
              <a:rPr lang="en-US" sz="3200" b="1" dirty="0" smtClean="0"/>
              <a:t>.</a:t>
            </a:r>
            <a:r>
              <a:rPr lang="en-US" sz="3200" dirty="0" smtClean="0"/>
              <a:t> </a:t>
            </a:r>
            <a:r>
              <a:rPr lang="ru-RU" sz="3200" dirty="0" smtClean="0"/>
              <a:t>ԻՀ ՀԿ նախագահ Ի</a:t>
            </a:r>
            <a:r>
              <a:rPr lang="en-US" sz="3200" dirty="0" smtClean="0"/>
              <a:t>.</a:t>
            </a:r>
            <a:r>
              <a:rPr lang="ru-RU" sz="3200" dirty="0" smtClean="0"/>
              <a:t>Մկրտումյանը ԻՀ ՀԿ</a:t>
            </a:r>
            <a:r>
              <a:rPr lang="en-US" sz="3200" dirty="0" smtClean="0"/>
              <a:t>-</a:t>
            </a:r>
            <a:r>
              <a:rPr lang="ru-RU" sz="3200" dirty="0" smtClean="0"/>
              <a:t>ի անունից ստորագրեց</a:t>
            </a:r>
            <a:r>
              <a:rPr lang="en-US" sz="3200" dirty="0" smtClean="0"/>
              <a:t> ICANN-</a:t>
            </a:r>
            <a:r>
              <a:rPr lang="ru-RU" sz="3200" dirty="0" smtClean="0"/>
              <a:t>ի հետ</a:t>
            </a:r>
            <a:r>
              <a:rPr lang="en-US" sz="3200" dirty="0" smtClean="0"/>
              <a:t> Accountability Framework </a:t>
            </a:r>
            <a:r>
              <a:rPr lang="ru-RU" sz="3200" dirty="0" smtClean="0"/>
              <a:t>պայմանագիրը</a:t>
            </a:r>
            <a:r>
              <a:rPr lang="en-US" sz="3200" dirty="0" smtClean="0"/>
              <a:t> .AM </a:t>
            </a:r>
            <a:r>
              <a:rPr lang="ru-RU" sz="3200" dirty="0" smtClean="0"/>
              <a:t>դոմենի վերաբերյալ և նամակների փոխանակում</a:t>
            </a:r>
            <a:r>
              <a:rPr lang="en-US" sz="3200" dirty="0" smtClean="0"/>
              <a:t> .</a:t>
            </a:r>
            <a:r>
              <a:rPr lang="ru-RU" sz="3200" dirty="0" smtClean="0"/>
              <a:t>հայ դոմենի վերաբերյալ</a:t>
            </a:r>
            <a:r>
              <a:rPr lang="en-US" sz="3200" dirty="0" smtClean="0"/>
              <a:t>: ICANN-</a:t>
            </a:r>
            <a:r>
              <a:rPr lang="ru-RU" sz="3200" dirty="0" smtClean="0"/>
              <a:t>ի անունից փաստաթղթերը ստորագրեց</a:t>
            </a:r>
            <a:r>
              <a:rPr lang="en-US" sz="3200" dirty="0" smtClean="0"/>
              <a:t> ICANN-</a:t>
            </a:r>
            <a:r>
              <a:rPr lang="ru-RU" sz="3200" dirty="0" smtClean="0"/>
              <a:t>ի նախագահ</a:t>
            </a:r>
            <a:r>
              <a:rPr lang="en-US" sz="3200" dirty="0" smtClean="0"/>
              <a:t> </a:t>
            </a:r>
            <a:r>
              <a:rPr lang="en-US" sz="3200" dirty="0" err="1" smtClean="0"/>
              <a:t>Fadi</a:t>
            </a:r>
            <a:r>
              <a:rPr lang="en-US" sz="3200" dirty="0" smtClean="0"/>
              <a:t> </a:t>
            </a:r>
            <a:r>
              <a:rPr lang="en-US" sz="3200" dirty="0" err="1" smtClean="0"/>
              <a:t>Chehade</a:t>
            </a:r>
            <a:r>
              <a:rPr lang="en-US" sz="3200" dirty="0" smtClean="0"/>
              <a:t>-</a:t>
            </a:r>
            <a:r>
              <a:rPr lang="ru-RU" sz="3200" dirty="0" smtClean="0"/>
              <a:t>ն</a:t>
            </a:r>
            <a:r>
              <a:rPr lang="en-US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5" descr="sign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781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762000"/>
            <a:ext cx="7086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200" b="1" dirty="0" smtClean="0"/>
              <a:t>Սեպտեմբեր</a:t>
            </a:r>
            <a:r>
              <a:rPr lang="hy-AM" sz="3200" dirty="0" smtClean="0"/>
              <a:t> </a:t>
            </a:r>
            <a:r>
              <a:rPr lang="hy-AM" sz="3200" b="1" dirty="0" smtClean="0"/>
              <a:t>15-16.</a:t>
            </a:r>
            <a:r>
              <a:rPr lang="en-US" sz="3200" b="1" dirty="0" smtClean="0"/>
              <a:t> </a:t>
            </a:r>
            <a:r>
              <a:rPr lang="hy-AM" sz="3200" dirty="0" smtClean="0"/>
              <a:t>ԻՀ ՀԿ-ն ընկերակցել է RIPE NCC-ին ռեգիոնալ կոնֆերանսը</a:t>
            </a:r>
            <a:r>
              <a:rPr lang="ru-RU" sz="3200" dirty="0" smtClean="0"/>
              <a:t> </a:t>
            </a:r>
            <a:r>
              <a:rPr lang="hy-AM" sz="3200" dirty="0" smtClean="0"/>
              <a:t>Երևանում </a:t>
            </a:r>
            <a:r>
              <a:rPr lang="hy-AM" sz="3200" dirty="0" smtClean="0"/>
              <a:t>կազմակերպելու </a:t>
            </a:r>
            <a:r>
              <a:rPr lang="hy-AM" sz="3200" dirty="0" smtClean="0"/>
              <a:t>հարցում: </a:t>
            </a:r>
            <a:br>
              <a:rPr lang="hy-AM" sz="3200" dirty="0" smtClean="0"/>
            </a:br>
            <a:endParaRPr lang="en-US" sz="3200" b="1" dirty="0" smtClean="0"/>
          </a:p>
          <a:p>
            <a:r>
              <a:rPr lang="hy-AM" sz="3200" b="1" dirty="0" smtClean="0"/>
              <a:t>Սեպտեմբեր 16, 2015. </a:t>
            </a:r>
            <a:r>
              <a:rPr lang="hy-AM" sz="3200" dirty="0" smtClean="0"/>
              <a:t>RIPE ցանցային կոորդինացիոն կենտրոնի (</a:t>
            </a:r>
            <a:r>
              <a:rPr lang="hy-AM" sz="3200" i="1" dirty="0" smtClean="0"/>
              <a:t>RIPE NCC</a:t>
            </a:r>
            <a:r>
              <a:rPr lang="hy-AM" sz="3200" dirty="0" smtClean="0"/>
              <a:t>) տնօրեն Աքսել Պաուլիկը  այցելեցին ԻՀ ՀԿ-ի գրասենյակը: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hy-AM" sz="3200" dirty="0" smtClean="0"/>
              <a:t>Նախորդ համաժողովը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r>
              <a:rPr lang="hy-AM" sz="2000" b="1" dirty="0" smtClean="0"/>
              <a:t>Փետրվար 23, 2013թ., Երևան, Հայաստան:</a:t>
            </a:r>
            <a:r>
              <a:rPr lang="hy-AM" sz="2000" dirty="0" smtClean="0"/>
              <a:t> ԻՀ ՀԿ-ի ամենամյա ժողովը Հանդիպմանը ներկա էին ավելի քան 80 անդամներ: ԻՀ ՀԿ-ի նախագահ Իգոր Մկրտումյանը հանդես է եկել ԻՀ ՀԿ-ի 2010-ից-2012-ը իրականացված աշխատանքների մասին զեկույցով: Զեկույցը հաստատվել է: Իգոր Մկրտումյանը ևս երեք տարի ժամանակահատվածով վերընտրվել է ԻՀ ՀԿ-ի նախագահ: Ընտրվել են նոր վարչության անդամներ`</a:t>
            </a:r>
            <a:endParaRPr lang="en-US" sz="2000" dirty="0" smtClean="0"/>
          </a:p>
          <a:p>
            <a:pPr lvl="0"/>
            <a:r>
              <a:rPr lang="hy-AM" sz="2000" dirty="0" smtClean="0"/>
              <a:t>Անդրանիկ Ալեքսանյան` Ինտերնետ Հանրության նախկին տնօրեն,՝ՀՀ Տրանսպորտի և Կապի նախարարի տեղակալ</a:t>
            </a:r>
            <a:endParaRPr lang="en-US" sz="2000" dirty="0" smtClean="0"/>
          </a:p>
          <a:p>
            <a:pPr lvl="0"/>
            <a:r>
              <a:rPr lang="hy-AM" sz="2000" dirty="0" smtClean="0"/>
              <a:t>Սիրանուշ Վարդանյան` ICANN </a:t>
            </a:r>
            <a:r>
              <a:rPr lang="en-US" sz="2000" dirty="0" smtClean="0"/>
              <a:t>APRALO</a:t>
            </a:r>
            <a:r>
              <a:rPr lang="hy-AM" sz="2000" dirty="0" smtClean="0"/>
              <a:t>-ի նախագահ, Հայաստանում Փյունիկ ALAC խմբի ղեկավար</a:t>
            </a:r>
            <a:endParaRPr lang="en-US" sz="2000" dirty="0" smtClean="0"/>
          </a:p>
          <a:p>
            <a:pPr lvl="0"/>
            <a:r>
              <a:rPr lang="hy-AM" sz="2000" dirty="0" smtClean="0"/>
              <a:t>Հայկ Բաղյանը` Մեդիա կրթական կենտրոնի տնօրեն, Հայաստանում &lt;&lt;Ապահով Ինտերնետ&gt;&gt; ծրագրի ղեկավար</a:t>
            </a:r>
            <a:endParaRPr lang="en-US" sz="2000" dirty="0" smtClean="0"/>
          </a:p>
          <a:p>
            <a:pPr lvl="0"/>
            <a:r>
              <a:rPr lang="hy-AM" sz="2000" dirty="0" smtClean="0"/>
              <a:t>Լիաննա Գալստյանը` ԻՀ ՀԿ-ի  ALAC խմբի ղեկավար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>
              <a:buNone/>
            </a:pPr>
            <a:r>
              <a:rPr lang="hy-AM" dirty="0" smtClean="0"/>
              <a:t/>
            </a:r>
            <a:br>
              <a:rPr lang="hy-AM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Ax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32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1371600"/>
          </a:xfrm>
        </p:spPr>
        <p:txBody>
          <a:bodyPr/>
          <a:lstStyle/>
          <a:p>
            <a:r>
              <a:rPr lang="hy-AM" sz="2400" b="1" dirty="0" smtClean="0"/>
              <a:t>Սեպտեմբեր</a:t>
            </a:r>
            <a:r>
              <a:rPr lang="hy-AM" sz="2400" dirty="0" smtClean="0"/>
              <a:t> </a:t>
            </a:r>
            <a:r>
              <a:rPr lang="hy-AM" sz="2400" b="1" dirty="0" smtClean="0"/>
              <a:t>9-10</a:t>
            </a:r>
            <a:r>
              <a:rPr lang="en-US" sz="2400" b="1" dirty="0" smtClean="0"/>
              <a:t>,</a:t>
            </a:r>
            <a:r>
              <a:rPr lang="hy-AM" sz="2400" b="1" dirty="0" smtClean="0"/>
              <a:t> </a:t>
            </a:r>
            <a:r>
              <a:rPr lang="en-US" sz="2400" b="1" dirty="0" smtClean="0"/>
              <a:t>2015 </a:t>
            </a:r>
            <a:r>
              <a:rPr lang="hy-AM" sz="2400" dirty="0" smtClean="0"/>
              <a:t>ԻՀ ՀԿ-ն ընկերակցել է ccTLD.ru կենտրոնին TLDCON-2015 կոնֆերանսի կազմակերպմանը:</a:t>
            </a:r>
            <a:r>
              <a:rPr lang="hy-AM" dirty="0" smtClean="0"/>
              <a:t> 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https://www.isoc.am/images/TLDCON201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y-AM" sz="2800" dirty="0" smtClean="0"/>
              <a:t>Կույր ու թույլ տեսողություն ունեցողների</a:t>
            </a:r>
            <a:r>
              <a:rPr lang="en-US" sz="2800" dirty="0" smtClean="0"/>
              <a:t> </a:t>
            </a:r>
            <a:r>
              <a:rPr lang="hy-AM" sz="2800" dirty="0" smtClean="0"/>
              <a:t>օժնդակություն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>
              <a:buNone/>
            </a:pPr>
            <a:r>
              <a:rPr lang="hy-AM" sz="2400" b="1" dirty="0" smtClean="0"/>
              <a:t>Ապրիլ 17, 2013թ., Երևան, Հայաստան</a:t>
            </a:r>
            <a:r>
              <a:rPr lang="hy-AM" sz="2400" dirty="0" smtClean="0"/>
              <a:t>: Կույրերի ու թույլ տեսողություն ունեցողների Ինտերնետի հասանելիության կենտրոնի (IACB) պաշտոնական բացումը իրականացվել է ISOC-ի համայնքային դրամաշնորհային ծրագրի շնորհիվ: Ներկա են գտնվել հասարակական կազմակերպությունների ներկայացուցիչներ, ներկայացուցիչներ սոցիալական ապահովության նախարարությունից, ինչպես նաև լրագրողներ: Հիմնական սարքավորումները տրամադրվել են ISOC-ի դրամաշնորհային ծրագրի շնորհիվ: ՀՀ տրանսպորտի և կապի նախարարությունը, ինչպես նաև IRD հայաստանյան գրասենյակը  տրամադրել են սարքավորումներ ու կահույք: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2530" name="Picture 2" descr="E:\igor.mkrtumyan\ISOC AM\Grants\Blinds\1st stage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7410" name="Picture 2" descr="E:\igor.mkrtumyan\ISOC AM\Grants\Blinds\2nd stage\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8434" name="Picture 2" descr="E:\igor.mkrtumyan\ISOC AM\Grants\Blinds\2nd stage\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9458" name="Picture 2" descr="E:\igor.mkrtumyan\ISOC AM\Grants\Blinds\2nd stage\pi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482" name="Picture 2" descr="E:\igor.mkrtumyan\ISOC AM\Grants\Blinds\2nd stage\pi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1506" name="Picture 2" descr="E:\igor.mkrtumyan\ISOC AM\Grants\Blinds\2nd stage\pi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4514" name="Picture 2" descr="http://iacb.am/hcbvip.am/pkt/photogalery/pkt2/P104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24148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ISOC Board Meeting, Yerevan, July 22, 2016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4800" y="1295400"/>
            <a:ext cx="84280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i="1" dirty="0" smtClean="0"/>
              <a:t>Ի</a:t>
            </a:r>
            <a:r>
              <a:rPr lang="hy-AM" sz="2800" b="1" i="1" dirty="0" smtClean="0"/>
              <a:t>Հ ՀԿ-ի  գործունեության հիմնական ոլորտները՝</a:t>
            </a:r>
          </a:p>
          <a:p>
            <a:endParaRPr lang="hy-AM" sz="2800" b="1" i="1" dirty="0" smtClean="0"/>
          </a:p>
          <a:p>
            <a:pPr>
              <a:buFontTx/>
              <a:buChar char="-"/>
            </a:pPr>
            <a:r>
              <a:rPr lang="hy-AM" sz="3200" b="1" i="1" dirty="0" smtClean="0"/>
              <a:t> Հայաստանում Ինտերնետի զարգացման ծրագրերի կատարում</a:t>
            </a:r>
          </a:p>
          <a:p>
            <a:endParaRPr lang="hy-AM" sz="3200" b="1" i="1" dirty="0" smtClean="0"/>
          </a:p>
          <a:p>
            <a:pPr>
              <a:buFontTx/>
              <a:buChar char="-"/>
            </a:pPr>
            <a:r>
              <a:rPr lang="hy-AM" sz="3200" b="1" i="1" dirty="0" smtClean="0"/>
              <a:t> Հայաստանյան Ինտերնետ տիրույթի   կառավարում</a:t>
            </a:r>
          </a:p>
          <a:p>
            <a:pPr>
              <a:buFontTx/>
              <a:buChar char="-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ITU</a:t>
            </a:r>
            <a:r>
              <a:rPr lang="hy-AM" dirty="0" smtClean="0"/>
              <a:t>-ի կողմից Հայաստանին նվիրաբերած կույրերի կենտրոնի տեղափոխումը կույրերի մշակույթի տուն</a:t>
            </a:r>
            <a:endParaRPr lang="en-US" dirty="0"/>
          </a:p>
        </p:txBody>
      </p:sp>
      <p:pic>
        <p:nvPicPr>
          <p:cNvPr id="26626" name="Picture 2" descr="http://iacb.am/hcbvip.am/pkt/photogalery/pkt_hp/IMG_0022_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65427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3554" name="Picture 2" descr="E:\igor.mkrtumyan\ISOC AM\Grants\Internet radio\1st stage report\Fotki\Pic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1"/>
            <a:ext cx="8153400" cy="458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b="1" dirty="0" smtClean="0"/>
              <a:t>Հոկտեմբեր 22, 2015. </a:t>
            </a:r>
            <a:r>
              <a:rPr lang="hy-AM" dirty="0" smtClean="0"/>
              <a:t>Beyond the Net Funding Programme կոմիտեն </a:t>
            </a:r>
            <a:r>
              <a:rPr lang="hy-AM" dirty="0" smtClean="0"/>
              <a:t>շնորհ </a:t>
            </a:r>
            <a:r>
              <a:rPr lang="hy-AM" dirty="0" smtClean="0"/>
              <a:t>տրամադրեց Հայաստանյան մասնաճյուղի “Internet Radio for People with Visual Impairments” նախագծին: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4578" name="Picture 2" descr="E:\igor.mkrtumyan\ISOC AM\Grants\Internet radio\1st stage report\Fotki\Pic.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5602" name="Picture 2" descr="E:\igor.mkrtumyan\ISOC AM\Grants\Internet radio\1st stage report\Fotki\Pic.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484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2466" name="Picture 2" descr="http://radio-menq.am/ir/oppening/I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05800" cy="4672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Radio-menq.am</a:t>
            </a:r>
            <a:endParaRPr lang="ru-RU" sz="4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hy-AM" sz="2800" dirty="0" smtClean="0"/>
              <a:t>Նվիրաբերումներ գրադարաններին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838200"/>
            <a:ext cx="14478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Քաղսի</a:t>
            </a:r>
            <a:endParaRPr lang="en-US" dirty="0"/>
          </a:p>
        </p:txBody>
      </p:sp>
      <p:pic>
        <p:nvPicPr>
          <p:cNvPr id="17410" name="Picture 2" descr="C:\Users\ISOCAM\Desktop\Computer donations Vahan\Qaghsi\DSCN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2127250" cy="1595438"/>
          </a:xfrm>
          <a:prstGeom prst="rect">
            <a:avLst/>
          </a:prstGeom>
          <a:noFill/>
        </p:spPr>
      </p:pic>
      <p:pic>
        <p:nvPicPr>
          <p:cNvPr id="17411" name="Picture 3" descr="C:\Users\ISOCAM\Desktop\Computer donations Vahan\Qaghsi\DSCN6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346450" cy="2509838"/>
          </a:xfrm>
          <a:prstGeom prst="rect">
            <a:avLst/>
          </a:prstGeom>
          <a:noFill/>
        </p:spPr>
      </p:pic>
      <p:pic>
        <p:nvPicPr>
          <p:cNvPr id="17412" name="Picture 4" descr="C:\Users\ISOCAM\Desktop\Computer donations Vahan\Qaghsi\DSCN6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346450" cy="250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hy-AM" sz="2800" dirty="0" smtClean="0"/>
              <a:t>Օժանդակություն մարզային գրադարաններին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838200"/>
            <a:ext cx="14478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Օշական</a:t>
            </a:r>
            <a:endParaRPr lang="en-US" dirty="0"/>
          </a:p>
        </p:txBody>
      </p:sp>
      <p:pic>
        <p:nvPicPr>
          <p:cNvPr id="18436" name="Picture 4" descr="C:\Users\ISOCAM\Desktop\Computer donations Vahan\oshakan\DSCN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2971800" cy="2228850"/>
          </a:xfrm>
          <a:prstGeom prst="rect">
            <a:avLst/>
          </a:prstGeom>
          <a:noFill/>
        </p:spPr>
      </p:pic>
      <p:pic>
        <p:nvPicPr>
          <p:cNvPr id="18437" name="Picture 5" descr="C:\Users\ISOCAM\Desktop\Computer donations Vahan\oshakan\DSCN5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200400" cy="2400300"/>
          </a:xfrm>
          <a:prstGeom prst="rect">
            <a:avLst/>
          </a:prstGeom>
          <a:noFill/>
        </p:spPr>
      </p:pic>
      <p:pic>
        <p:nvPicPr>
          <p:cNvPr id="18438" name="Picture 6" descr="C:\Users\ISOCAM\Desktop\Computer donations Vahan\oshakan\DSCN5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hy-AM" sz="2800" dirty="0" smtClean="0"/>
              <a:t>Նվիրաբերումներ գրադարաններին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76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Գեղաշեն</a:t>
            </a:r>
            <a:endParaRPr lang="en-US" dirty="0"/>
          </a:p>
        </p:txBody>
      </p:sp>
      <p:pic>
        <p:nvPicPr>
          <p:cNvPr id="19460" name="Picture 4" descr="C:\Users\ISOCAM\Desktop\Computer donations Vahan\Geghashen\DSCN5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9461" name="Picture 5" descr="C:\Users\ISOCAM\Desktop\Computer donations Vahan\Geghashen\DSCN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9462" name="Picture 6" descr="C:\Users\ISOCAM\Desktop\Computer donations Vahan\Geghashen\DSCN5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270250" cy="245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y-AM" sz="2800" b="1" i="1" dirty="0"/>
              <a:t>Ինտերնետ Հանրության գործունեությունը ի նպաստ Հայաստանում Ինտերնետի զարգացմանը</a:t>
            </a:r>
            <a:endParaRPr lang="en-US" sz="2800" b="1" i="1" dirty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ArmNet </a:t>
            </a:r>
            <a:r>
              <a:rPr lang="en-US" sz="2600" b="1" dirty="0" smtClean="0"/>
              <a:t>20</a:t>
            </a:r>
            <a:r>
              <a:rPr lang="hy-AM" sz="2600" b="1" dirty="0" smtClean="0"/>
              <a:t>13, 2014, 2015 </a:t>
            </a:r>
            <a:r>
              <a:rPr lang="hy-AM" sz="2600" b="1" dirty="0"/>
              <a:t>կոնֆերանսների </a:t>
            </a:r>
            <a:r>
              <a:rPr lang="hy-AM" sz="2600" b="1" dirty="0" smtClean="0"/>
              <a:t>համաֆինանսավորում</a:t>
            </a:r>
            <a:endParaRPr lang="ru-RU" sz="2600" b="1" dirty="0"/>
          </a:p>
          <a:p>
            <a:r>
              <a:rPr lang="hy-AM" sz="2600" dirty="0"/>
              <a:t>Մենք </a:t>
            </a:r>
            <a:r>
              <a:rPr lang="hy-AM" sz="2600" dirty="0" smtClean="0"/>
              <a:t>կարևորում </a:t>
            </a:r>
            <a:r>
              <a:rPr lang="hy-AM" sz="2600" dirty="0"/>
              <a:t>է այս ավանդական </a:t>
            </a:r>
            <a:r>
              <a:rPr lang="hy-AM" sz="2600" dirty="0" smtClean="0"/>
              <a:t>միջոցառումը</a:t>
            </a:r>
            <a:r>
              <a:rPr lang="hy-AM" sz="2600" dirty="0"/>
              <a:t>, քանի որ նա արձագանքում է Ինտերնետի ամենա իրական զարգացումներին: </a:t>
            </a:r>
            <a:r>
              <a:rPr lang="hy-AM" sz="2600" dirty="0" smtClean="0"/>
              <a:t>Ոչ </a:t>
            </a:r>
            <a:r>
              <a:rPr lang="hy-AM" sz="2600" dirty="0"/>
              <a:t>պակաս </a:t>
            </a:r>
            <a:r>
              <a:rPr lang="hy-AM" sz="2600" dirty="0" smtClean="0"/>
              <a:t>կարևորություն </a:t>
            </a:r>
            <a:r>
              <a:rPr lang="hy-AM" sz="2600" dirty="0"/>
              <a:t>ենք տալիս </a:t>
            </a:r>
            <a:r>
              <a:rPr lang="hy-AM" sz="2600" dirty="0" smtClean="0"/>
              <a:t>նաև Հայաստանյան </a:t>
            </a:r>
            <a:r>
              <a:rPr lang="hy-AM" sz="2600" dirty="0"/>
              <a:t>լավագույն կայքերի </a:t>
            </a:r>
            <a:r>
              <a:rPr lang="hy-AM" sz="2600" dirty="0" smtClean="0"/>
              <a:t>մրցանակաբաշխությանը</a:t>
            </a:r>
            <a:r>
              <a:rPr lang="hy-AM" sz="2600" dirty="0"/>
              <a:t>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hy-AM" sz="2800" dirty="0" smtClean="0"/>
              <a:t>Նվիրաբերումներ գրադարաններին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76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Գրադարան</a:t>
            </a:r>
            <a:endParaRPr lang="en-US" dirty="0"/>
          </a:p>
        </p:txBody>
      </p:sp>
      <p:pic>
        <p:nvPicPr>
          <p:cNvPr id="20482" name="Picture 2" descr="C:\Users\ISOCAM\Desktop\Computer donations Vahan\Gradaran\DSCN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0"/>
            <a:ext cx="3200400" cy="2400300"/>
          </a:xfrm>
          <a:prstGeom prst="rect">
            <a:avLst/>
          </a:prstGeom>
          <a:noFill/>
        </p:spPr>
      </p:pic>
      <p:pic>
        <p:nvPicPr>
          <p:cNvPr id="20483" name="Picture 3" descr="C:\Users\ISOCAM\Desktop\Computer donations Vahan\Gradaran\DSCN5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0"/>
            <a:ext cx="3200400" cy="2400300"/>
          </a:xfrm>
          <a:prstGeom prst="rect">
            <a:avLst/>
          </a:prstGeom>
          <a:noFill/>
        </p:spPr>
      </p:pic>
      <p:pic>
        <p:nvPicPr>
          <p:cNvPr id="20485" name="Picture 5" descr="C:\Users\ISOCAM\Desktop\Computer donations Vahan\Gradaran\DSCN5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Նվիրաբերումներ գրադարաններին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y-AM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ISOCAM\Desktop\Computer donations Vahan\Gradaran\DSCN5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19800" cy="4514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838200"/>
            <a:ext cx="289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Քանաքեռ-Զեյթուն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22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mtClean="0"/>
              <a:t>Արագաց գյուղ</a:t>
            </a:r>
            <a:endParaRPr lang="en-US" dirty="0"/>
          </a:p>
        </p:txBody>
      </p:sp>
      <p:pic>
        <p:nvPicPr>
          <p:cNvPr id="17410" name="Picture 2" descr="C:\Users\ISOCAM\AppData\Local\Microsoft\Windows\Temporary Internet Files\Content.Outlook\1Z55842B\DSCN568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7410" name="AutoShape 2" descr="Displaying 20150818_12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isplaying 20150818_12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 descr="C:\Users\ISOCAM\Desktop\Raz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9" y="1199308"/>
            <a:ext cx="7167562" cy="53777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457200"/>
            <a:ext cx="3352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Հրազդան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 smtClean="0"/>
              <a:t>ITC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r>
              <a:rPr lang="ru-RU" sz="2400" b="1" dirty="0" smtClean="0"/>
              <a:t>Հուլիս</a:t>
            </a:r>
            <a:r>
              <a:rPr lang="en-US" sz="2400" b="1" dirty="0" smtClean="0"/>
              <a:t> 10, 2015. </a:t>
            </a:r>
            <a:r>
              <a:rPr lang="en-US" sz="2400" dirty="0" smtClean="0"/>
              <a:t>AMNIC-</a:t>
            </a:r>
            <a:r>
              <a:rPr lang="ru-RU" sz="2400" dirty="0" smtClean="0"/>
              <a:t>ի ցանցում տեղադրվել է</a:t>
            </a:r>
            <a:r>
              <a:rPr lang="en-US" sz="2400" dirty="0" smtClean="0"/>
              <a:t> K-root </a:t>
            </a:r>
            <a:r>
              <a:rPr lang="ru-RU" sz="2400" dirty="0" smtClean="0"/>
              <a:t>սերվերի</a:t>
            </a:r>
            <a:r>
              <a:rPr lang="en-US" sz="2400" dirty="0" smtClean="0"/>
              <a:t> </a:t>
            </a:r>
            <a:r>
              <a:rPr lang="en-US" sz="2400" dirty="0" err="1" smtClean="0"/>
              <a:t>Anycast</a:t>
            </a:r>
            <a:r>
              <a:rPr lang="en-US" sz="2400" dirty="0" smtClean="0"/>
              <a:t> </a:t>
            </a:r>
            <a:r>
              <a:rPr lang="ru-RU" sz="2400" dirty="0" smtClean="0"/>
              <a:t>հանգույց</a:t>
            </a:r>
            <a:r>
              <a:rPr lang="en-US" sz="24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hy-AM" sz="2400" dirty="0" smtClean="0"/>
              <a:t>Հայաստանի DNS սերվերների հասանելիությունը </a:t>
            </a:r>
            <a:r>
              <a:rPr lang="ru-RU" sz="2400" dirty="0" smtClean="0"/>
              <a:t>(34</a:t>
            </a:r>
            <a:r>
              <a:rPr lang="en-US" sz="2400" dirty="0" smtClean="0"/>
              <a:t>ms) </a:t>
            </a:r>
            <a:r>
              <a:rPr lang="hy-AM" sz="2400" dirty="0" smtClean="0"/>
              <a:t>լավագույնն է ռեգիոնում:</a:t>
            </a:r>
            <a:endParaRPr lang="ru-RU" sz="2400" dirty="0" smtClean="0"/>
          </a:p>
          <a:p>
            <a:r>
              <a:rPr lang="hy-AM" sz="2400" b="1" dirty="0" smtClean="0"/>
              <a:t>Հոկտեմբեր 25, 2015. </a:t>
            </a:r>
            <a:r>
              <a:rPr lang="hy-AM" sz="2400" dirty="0" smtClean="0"/>
              <a:t>ԻՀ ՀԿ-ն տեղադրեց նոր ավելի հզոր երկրի DNS սերվերներ</a:t>
            </a:r>
            <a:endParaRPr lang="en-US" sz="2400" dirty="0" smtClean="0"/>
          </a:p>
          <a:p>
            <a:r>
              <a:rPr lang="hy-AM" sz="2400" b="1" dirty="0" smtClean="0"/>
              <a:t>Նոյեմբեր 25, 2015. </a:t>
            </a:r>
            <a:r>
              <a:rPr lang="hy-AM" sz="2400" dirty="0" smtClean="0"/>
              <a:t>երկրի DNS</a:t>
            </a:r>
            <a:r>
              <a:rPr lang="en-US" sz="2400" dirty="0" smtClean="0"/>
              <a:t> </a:t>
            </a:r>
            <a:r>
              <a:rPr lang="hy-AM" sz="2400" dirty="0" smtClean="0"/>
              <a:t>սերվերները տեղափոխվել են նոր ժամանակակից տվյալների կենտրոն:</a:t>
            </a:r>
            <a:endParaRPr lang="en-US" sz="2400" dirty="0" smtClean="0"/>
          </a:p>
          <a:p>
            <a:r>
              <a:rPr lang="hy-AM" sz="2400" dirty="0" smtClean="0"/>
              <a:t>Մշտական կապ </a:t>
            </a:r>
            <a:r>
              <a:rPr lang="en-US" sz="2400" dirty="0" smtClean="0"/>
              <a:t>IANA</a:t>
            </a:r>
            <a:r>
              <a:rPr lang="hy-AM" sz="2400" dirty="0" smtClean="0"/>
              <a:t>-ի </a:t>
            </a:r>
            <a:r>
              <a:rPr lang="hy-AM" sz="2400" dirty="0" smtClean="0"/>
              <a:t>հետ:</a:t>
            </a:r>
            <a:endParaRPr lang="en-US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228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.</a:t>
            </a:r>
            <a:r>
              <a:rPr lang="hy-AM" b="1" dirty="0" smtClean="0"/>
              <a:t>հայ զոնայում դոմենների գրանցման նախապատրաստություն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Գովազդ, մարքեթինգ (Ռադիո, հեռուստատեսություն)</a:t>
            </a:r>
          </a:p>
          <a:p>
            <a:r>
              <a:rPr lang="hy-AM" sz="2600" dirty="0" smtClean="0"/>
              <a:t>	Առաջնային գրանցման փուլ (</a:t>
            </a:r>
            <a:r>
              <a:rPr lang="en-US" sz="2600" dirty="0" err="1" smtClean="0"/>
              <a:t>Sunrize</a:t>
            </a:r>
            <a:r>
              <a:rPr lang="en-US" sz="2600" dirty="0" smtClean="0"/>
              <a:t> period</a:t>
            </a:r>
            <a:r>
              <a:rPr lang="hy-AM" sz="2600" dirty="0" smtClean="0"/>
              <a:t>)</a:t>
            </a:r>
            <a:endParaRPr lang="en-US" sz="2600" dirty="0" smtClean="0"/>
          </a:p>
          <a:p>
            <a:r>
              <a:rPr lang="hy-AM" sz="2600" dirty="0" smtClean="0"/>
              <a:t>	Մրցակցող դոմենների գրանցման փուլ (</a:t>
            </a:r>
            <a:r>
              <a:rPr lang="en-US" sz="2600" dirty="0" err="1" smtClean="0"/>
              <a:t>Landrush</a:t>
            </a:r>
            <a:r>
              <a:rPr lang="hy-AM" sz="2600" dirty="0" smtClean="0"/>
              <a:t>)</a:t>
            </a:r>
            <a:endParaRPr lang="en-US" sz="2600" dirty="0" smtClean="0"/>
          </a:p>
          <a:p>
            <a:r>
              <a:rPr lang="hy-AM" sz="2600" dirty="0" smtClean="0"/>
              <a:t>	Ազատ դոմենների գրանցման ժամանակաշրջան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պայմանագրերի մշակում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պայմանագրերի ստորագրում ԻԾՄ-ների հետ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Անձնական տվյալների պաշպանության հարցի 	լուծման հնարավորություն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ինտերֆեյսի մշակւոմ Ռեգիստրարների համար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Սեմինարներ Ռեգիստրարների համար</a:t>
            </a: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ISOC Board Meeting, Yerevan, July 22,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048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8001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en-US" sz="3600" b="1" i="1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b="1" i="1" dirty="0" smtClean="0"/>
              <a:t>Full member of CENTR</a:t>
            </a:r>
          </a:p>
          <a:p>
            <a:pPr marL="609600" indent="-609600">
              <a:lnSpc>
                <a:spcPct val="80000"/>
              </a:lnSpc>
            </a:pPr>
            <a:r>
              <a:rPr lang="en-US" sz="3600" b="1" i="1" dirty="0" smtClean="0"/>
              <a:t>Associate member of APTLD</a:t>
            </a:r>
          </a:p>
          <a:p>
            <a:pPr marL="609600" indent="-609600">
              <a:lnSpc>
                <a:spcPct val="80000"/>
              </a:lnSpc>
            </a:pPr>
            <a:r>
              <a:rPr lang="en-US" sz="3600" b="1" i="1" dirty="0" smtClean="0"/>
              <a:t>Member of </a:t>
            </a:r>
            <a:r>
              <a:rPr lang="en-US" sz="3600" b="1" i="1" dirty="0" err="1" smtClean="0"/>
              <a:t>CEENet</a:t>
            </a:r>
            <a:endParaRPr lang="en-US" sz="3600" b="1" i="1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b="1" i="1" dirty="0" smtClean="0"/>
              <a:t>Member of ccNSO</a:t>
            </a:r>
          </a:p>
          <a:p>
            <a:pPr marL="609600" indent="-609600">
              <a:lnSpc>
                <a:spcPct val="80000"/>
              </a:lnSpc>
            </a:pPr>
            <a:r>
              <a:rPr lang="en-US" sz="3600" b="1" i="1" dirty="0" smtClean="0"/>
              <a:t>Member of ICANN ALAC</a:t>
            </a:r>
          </a:p>
          <a:p>
            <a:pPr marL="609600" indent="-609600">
              <a:lnSpc>
                <a:spcPct val="80000"/>
              </a:lnSpc>
            </a:pPr>
            <a:r>
              <a:rPr lang="en-US" sz="3600" b="1" i="1" dirty="0" smtClean="0"/>
              <a:t>Member of RUEA</a:t>
            </a:r>
          </a:p>
          <a:p>
            <a:pPr marL="609600" indent="-609600">
              <a:lnSpc>
                <a:spcPct val="80000"/>
              </a:lnSpc>
            </a:pPr>
            <a:endParaRPr lang="en-US" sz="36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47800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ISOC AM membership</a:t>
            </a:r>
            <a:endParaRPr lang="ru-RU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hy-AM" sz="3200" dirty="0" smtClean="0"/>
              <a:t>ԻՀ ՀԿ-ի փոխնախագահների գործունեությունը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hy-AM" dirty="0" smtClean="0"/>
              <a:t>Գրիգորյան Գագիկ </a:t>
            </a:r>
          </a:p>
          <a:p>
            <a:r>
              <a:rPr lang="hy-AM" dirty="0" smtClean="0"/>
              <a:t>Նազարյան Արմեն</a:t>
            </a:r>
          </a:p>
          <a:p>
            <a:r>
              <a:rPr lang="hy-AM" dirty="0" smtClean="0"/>
              <a:t>Սահակյան Վլադիմիր</a:t>
            </a:r>
          </a:p>
          <a:p>
            <a:r>
              <a:rPr lang="hy-AM" dirty="0" smtClean="0"/>
              <a:t>Սաղյան Գրիգորի</a:t>
            </a:r>
          </a:p>
          <a:p>
            <a:r>
              <a:rPr lang="hy-AM" dirty="0" smtClean="0"/>
              <a:t>Տոնեյան Ալբերտ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r>
              <a:rPr lang="hy-AM" sz="3200" dirty="0" smtClean="0"/>
              <a:t>ԻՀ ՀԿ-ի կանոնադրություն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800" dirty="0" smtClean="0"/>
              <a:t>80 </a:t>
            </a:r>
            <a:r>
              <a:rPr lang="hy-AM" sz="2800" dirty="0" smtClean="0"/>
              <a:t>–ից աճել է </a:t>
            </a:r>
            <a:r>
              <a:rPr lang="en-US" sz="2800" dirty="0" smtClean="0"/>
              <a:t>250</a:t>
            </a:r>
            <a:r>
              <a:rPr lang="hy-AM" sz="2800" dirty="0" smtClean="0"/>
              <a:t>-ի</a:t>
            </a:r>
          </a:p>
          <a:p>
            <a:r>
              <a:rPr lang="hy-AM" sz="2800" dirty="0" smtClean="0"/>
              <a:t>Անհրաժեշտություն է առաջացել կանոնադրության փոփոխության անդամների ընդունման և ազատման հարցերում,</a:t>
            </a:r>
          </a:p>
          <a:p>
            <a:r>
              <a:rPr lang="hy-AM" sz="2800" dirty="0" smtClean="0"/>
              <a:t>Անհրաժեշտություն է առաջացել վարչության անդամների քանակի վերանայման</a:t>
            </a:r>
          </a:p>
          <a:p>
            <a:r>
              <a:rPr lang="hy-AM" sz="2800" dirty="0" smtClean="0"/>
              <a:t>Անհրաժեշտություն է առաջացել կազմակերպության նախագահի ընտրության կանոնակարգի փոփոխության </a:t>
            </a:r>
          </a:p>
          <a:p>
            <a:endParaRPr lang="hy-AM" sz="240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ISOC Board Meeting, Yerevan, July 22, 2016</a:t>
            </a:r>
            <a:endParaRPr lang="en-US" dirty="0"/>
          </a:p>
        </p:txBody>
      </p:sp>
      <p:sp>
        <p:nvSpPr>
          <p:cNvPr id="297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0C2ECE5-12C8-4AD1-B984-B756D1E338EC}" type="slidenum">
              <a:rPr lang="en-US" sz="1400"/>
              <a:pPr algn="r"/>
              <a:t>49</a:t>
            </a:fld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344999" y="2967335"/>
            <a:ext cx="64540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Շնորհակալություն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sz="2800" dirty="0" smtClean="0"/>
              <a:t>INET Armenia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				</a:t>
            </a:r>
            <a:r>
              <a:rPr lang="hy-AM" sz="2000" b="1" dirty="0" smtClean="0"/>
              <a:t>Հոկտ</a:t>
            </a:r>
            <a:r>
              <a:rPr lang="ru-RU" sz="2000" b="1" dirty="0" smtClean="0"/>
              <a:t>եմբեր 8-9, 2013թ.,</a:t>
            </a:r>
            <a:r>
              <a:rPr lang="ru-RU" sz="2000" dirty="0" smtClean="0"/>
              <a:t>Միջազգային ինտերնետ </a:t>
            </a:r>
            <a:r>
              <a:rPr lang="en-US" sz="2000" dirty="0" smtClean="0"/>
              <a:t>		</a:t>
            </a:r>
            <a:r>
              <a:rPr lang="ru-RU" sz="2000" dirty="0" smtClean="0"/>
              <a:t>ու ISOC AM-ի կողմից կազմակերպված &lt;&lt;Հարթելով ճանապարհ դեպի ապագա&gt;&gt; կարգախոսով INET Հայաստան </a:t>
            </a:r>
            <a:r>
              <a:rPr lang="en-US" sz="2000" dirty="0" smtClean="0"/>
              <a:t>			</a:t>
            </a:r>
            <a:r>
              <a:rPr lang="ru-RU" sz="2000" dirty="0" smtClean="0"/>
              <a:t>կոնֆերանսը տեղի է ունեցել Երևանում: Գիտաժողովին մասնակցել են մոտ 100 մասնակիցներ Հայաստանից ու այլ երկրներից: Գիտաժողովի գլխավոր հովանավորն էր միջազգային ինտերնետ հանրությունը, որի ներկայացուցիչներն են Ֆրեդերիկ Դոնքը, Յացեկ Գա</a:t>
            </a:r>
            <a:r>
              <a:rPr lang="hy-AM" sz="2000" dirty="0" smtClean="0"/>
              <a:t>յ</a:t>
            </a:r>
            <a:r>
              <a:rPr lang="ru-RU" sz="2000" dirty="0" smtClean="0"/>
              <a:t>եվսկին ու Ջեյն </a:t>
            </a:r>
            <a:r>
              <a:rPr lang="ru-RU" sz="2000" dirty="0" smtClean="0"/>
              <a:t>Ք</a:t>
            </a:r>
            <a:r>
              <a:rPr lang="hy-AM" sz="2000" dirty="0" smtClean="0"/>
              <a:t>ո</a:t>
            </a:r>
            <a:r>
              <a:rPr lang="ru-RU" sz="2000" dirty="0" smtClean="0"/>
              <a:t>ֆֆին</a:t>
            </a:r>
            <a:r>
              <a:rPr lang="ru-RU" sz="2000" dirty="0" smtClean="0"/>
              <a:t>: Գիտաժողովը մեկնարկեց Ֆրեդերիկ Դոնքի ելույթով, ով հանդիսանում է Եվրոպայում ինտերնետ հանրության տարածաշրջանային բյուրոյի տնօրենը: Ողջույնի խոսք հղեց ՀՀ տրանսպորտի և կապի փոխնախարար Անդրանիկ Ալեքսանյանն ու Իգոր Մկրտումյանը` ISOC AM-ի նախագահը: Բացման հիմնական արարողությունն անցկացրել է ՀՀ Գիտությունների ազգային ակադեմիայի փոխնախագահ Յուրի Շոքուրյանը: Միջոցառմանը վերաբերող տեղեկատվությունը կարող եք գտնել INET Armenia-ի ու ISOC –ի վեբ կայքերում: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https://www.isoc.am/images/ineta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sz="2400" b="1" dirty="0" smtClean="0"/>
              <a:t>Հոկտ</a:t>
            </a:r>
            <a:r>
              <a:rPr lang="ru-RU" sz="2400" b="1" dirty="0" smtClean="0"/>
              <a:t>եմբեր 10, 2013թ.</a:t>
            </a:r>
            <a:r>
              <a:rPr lang="en-US" sz="2400" b="1" dirty="0" smtClean="0"/>
              <a:t> </a:t>
            </a:r>
            <a:r>
              <a:rPr lang="ru-RU" sz="2400" dirty="0" smtClean="0"/>
              <a:t>ԻՀ ՀԿ-ն թարգմանեց, հրատարակեց ու տարածեց Ջովան Կուրբլաջայի &lt;&lt;Ինտերնետի կառավարումը&gt;&gt; գրքի 5-րդ հրատարակությունը: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hy-AM" sz="2400" dirty="0" smtClean="0"/>
              <a:t>Հունիս 17, 2014թ "Հոսթեր Գիգանտ" (Երեւան) և "Բետանետ“ (Ալավերդի) ընկերություններին շնորհվել է ռեգիստրարի իրավունք </a:t>
            </a:r>
            <a:r>
              <a:rPr lang="en-US" sz="2400" dirty="0" smtClean="0"/>
              <a:t>AM TLD-</a:t>
            </a:r>
            <a:r>
              <a:rPr lang="hy-AM" sz="2400" dirty="0" smtClean="0"/>
              <a:t>ում:</a:t>
            </a:r>
          </a:p>
          <a:p>
            <a:r>
              <a:rPr lang="hy-AM" sz="2400" dirty="0" smtClean="0"/>
              <a:t>Հունվար 14, 2015. ԻՀ վարչությունը տրամադրեց Ստաֆան Լաբ և </a:t>
            </a:r>
            <a:r>
              <a:rPr lang="en-US" sz="2400" dirty="0" smtClean="0"/>
              <a:t>GNC-Alpha (</a:t>
            </a:r>
            <a:r>
              <a:rPr lang="en-US" sz="2400" dirty="0" err="1" smtClean="0"/>
              <a:t>Rostelecom</a:t>
            </a:r>
            <a:r>
              <a:rPr lang="en-US" sz="2400" dirty="0" smtClean="0"/>
              <a:t>) </a:t>
            </a:r>
            <a:r>
              <a:rPr lang="hy-AM" sz="2400" dirty="0" smtClean="0"/>
              <a:t>ընկերություններին դոմեն գրանցող կազմակերպության կարգավիճակ:</a:t>
            </a:r>
          </a:p>
          <a:p>
            <a:r>
              <a:rPr lang="hy-AM" sz="2400" dirty="0" smtClean="0"/>
              <a:t>Մարտ 2, 2015, Երեւան, Հայաստան. ԻՀ-ի վարչությունը հաստատեց “</a:t>
            </a:r>
            <a:r>
              <a:rPr lang="en-US" sz="2400" dirty="0" smtClean="0"/>
              <a:t>Hyperspace” </a:t>
            </a:r>
            <a:r>
              <a:rPr lang="hy-AM" sz="2400" dirty="0" smtClean="0"/>
              <a:t>և “</a:t>
            </a:r>
            <a:r>
              <a:rPr lang="en-US" sz="2400" dirty="0" err="1" smtClean="0"/>
              <a:t>Ayb</a:t>
            </a:r>
            <a:r>
              <a:rPr lang="en-US" sz="2400" dirty="0" smtClean="0"/>
              <a:t> Solutions” </a:t>
            </a:r>
            <a:r>
              <a:rPr lang="hy-AM" sz="2400" dirty="0" smtClean="0"/>
              <a:t>ընկերությունների դոմեն գրանցողների կարգավիճակը:</a:t>
            </a:r>
            <a:endParaRPr lang="ru-R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62000" y="2514600"/>
            <a:ext cx="7848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Ապրիլ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25, 2014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ՀԿ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ICANN-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դիմում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ներկայացրել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IDN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772400" cy="5105400"/>
          </a:xfrm>
        </p:spPr>
        <p:txBody>
          <a:bodyPr/>
          <a:lstStyle/>
          <a:p>
            <a:r>
              <a:rPr lang="ru-RU" sz="2400" b="1" dirty="0" smtClean="0"/>
              <a:t>Փետրվար</a:t>
            </a:r>
            <a:r>
              <a:rPr lang="en-US" sz="2400" b="1" dirty="0" smtClean="0"/>
              <a:t> 20, 2014. </a:t>
            </a:r>
            <a:r>
              <a:rPr lang="ru-RU" sz="2400" dirty="0" smtClean="0"/>
              <a:t>ՀՀ Տրանսպորտի և Կապի նախարարությունում</a:t>
            </a:r>
            <a:r>
              <a:rPr lang="en-US" sz="2400" dirty="0" smtClean="0"/>
              <a:t>  </a:t>
            </a:r>
            <a:r>
              <a:rPr lang="ru-RU" sz="2400" dirty="0" smtClean="0"/>
              <a:t>տեղի ունեցավ բազմաշահարու Ինտերնետի կառավարման ֆորումի</a:t>
            </a:r>
            <a:r>
              <a:rPr lang="en-US" sz="2400" dirty="0" smtClean="0"/>
              <a:t> (</a:t>
            </a:r>
            <a:r>
              <a:rPr lang="ru-RU" sz="2400" dirty="0" smtClean="0"/>
              <a:t>ԻԿՖ</a:t>
            </a:r>
            <a:r>
              <a:rPr lang="en-US" sz="2400" dirty="0" smtClean="0"/>
              <a:t>) </a:t>
            </a:r>
            <a:r>
              <a:rPr lang="ru-RU" sz="2400" dirty="0" smtClean="0"/>
              <a:t>աշխատանքային </a:t>
            </a:r>
            <a:r>
              <a:rPr lang="ru-RU" sz="2400" dirty="0" smtClean="0"/>
              <a:t>խմբի</a:t>
            </a:r>
            <a:r>
              <a:rPr lang="en-US" sz="2400" dirty="0" smtClean="0"/>
              <a:t> (</a:t>
            </a:r>
            <a:r>
              <a:rPr lang="ru-RU" sz="2400" dirty="0" smtClean="0"/>
              <a:t>ԱԽ</a:t>
            </a:r>
            <a:r>
              <a:rPr lang="en-US" sz="2400" dirty="0" smtClean="0"/>
              <a:t>) </a:t>
            </a:r>
            <a:r>
              <a:rPr lang="ru-RU" sz="2400" dirty="0" smtClean="0"/>
              <a:t>առաջին նիստը</a:t>
            </a:r>
            <a:r>
              <a:rPr lang="en-US" sz="2400" dirty="0" smtClean="0"/>
              <a:t>: </a:t>
            </a:r>
            <a:r>
              <a:rPr lang="ru-RU" sz="2400" dirty="0" smtClean="0"/>
              <a:t>ԻՀ ՀԿ</a:t>
            </a:r>
            <a:r>
              <a:rPr lang="en-US" sz="2400" dirty="0" smtClean="0"/>
              <a:t>-</a:t>
            </a:r>
            <a:r>
              <a:rPr lang="ru-RU" sz="2400" dirty="0" smtClean="0"/>
              <a:t>ն նշանակվեց ԱԽ </a:t>
            </a:r>
            <a:r>
              <a:rPr lang="hy-AM" sz="2400" dirty="0" smtClean="0"/>
              <a:t>ք</a:t>
            </a:r>
            <a:r>
              <a:rPr lang="ru-RU" sz="2400" dirty="0" smtClean="0"/>
              <a:t>արտուղարություն</a:t>
            </a:r>
            <a:r>
              <a:rPr lang="en-US" sz="2400" dirty="0" smtClean="0"/>
              <a:t>, </a:t>
            </a:r>
            <a:r>
              <a:rPr lang="ru-RU" sz="2400" dirty="0" smtClean="0"/>
              <a:t>իսկ ԻՀ ՀԿ</a:t>
            </a:r>
            <a:r>
              <a:rPr lang="en-US" sz="2400" dirty="0" smtClean="0"/>
              <a:t>-</a:t>
            </a:r>
            <a:r>
              <a:rPr lang="ru-RU" sz="2400" dirty="0" smtClean="0"/>
              <a:t>ի փոխնախագահ Գրիգորի Սաղյանը</a:t>
            </a:r>
            <a:r>
              <a:rPr lang="en-US" sz="2400" dirty="0" smtClean="0"/>
              <a:t>  – </a:t>
            </a:r>
            <a:r>
              <a:rPr lang="ru-RU" sz="2400" dirty="0" smtClean="0"/>
              <a:t>ԱԽ</a:t>
            </a:r>
            <a:r>
              <a:rPr lang="en-US" sz="2400" dirty="0" smtClean="0"/>
              <a:t>-</a:t>
            </a:r>
            <a:r>
              <a:rPr lang="ru-RU" sz="2400" dirty="0" smtClean="0"/>
              <a:t>ի քարտուղար</a:t>
            </a:r>
            <a:r>
              <a:rPr lang="en-US" sz="2400" dirty="0" smtClean="0"/>
              <a:t>: </a:t>
            </a:r>
            <a:r>
              <a:rPr lang="ru-RU" sz="2400" dirty="0" smtClean="0"/>
              <a:t>Մասնակիցները պետք է ներկայացնեն իրենց առաջարկությունները ԱԽ</a:t>
            </a:r>
            <a:r>
              <a:rPr lang="en-US" sz="2400" dirty="0" smtClean="0"/>
              <a:t>-</a:t>
            </a:r>
            <a:r>
              <a:rPr lang="ru-RU" sz="2400" dirty="0" smtClean="0"/>
              <a:t>ի աշխատանքային պլանի վերաբերյալ</a:t>
            </a:r>
            <a:r>
              <a:rPr lang="en-US" sz="2400" dirty="0" smtClean="0"/>
              <a:t>: </a:t>
            </a:r>
            <a:r>
              <a:rPr lang="ru-RU" sz="2400" dirty="0" smtClean="0"/>
              <a:t>Խմբի հիմնախնդիրներից մեկն է</a:t>
            </a:r>
            <a:r>
              <a:rPr lang="en-US" sz="2400" dirty="0" smtClean="0"/>
              <a:t> – </a:t>
            </a:r>
            <a:r>
              <a:rPr lang="ru-RU" sz="2400" dirty="0" smtClean="0"/>
              <a:t>կազմակերպել կանոնավոր Հայկական ԻԿՖ</a:t>
            </a:r>
            <a:r>
              <a:rPr lang="en-US" sz="2400" dirty="0" smtClean="0"/>
              <a:t>-</a:t>
            </a:r>
            <a:r>
              <a:rPr lang="ru-RU" sz="2400" dirty="0" smtClean="0"/>
              <a:t>ներ</a:t>
            </a:r>
            <a:r>
              <a:rPr lang="en-US" sz="2400" dirty="0" smtClean="0"/>
              <a:t>: </a:t>
            </a:r>
            <a:r>
              <a:rPr lang="ru-RU" sz="2400" dirty="0" smtClean="0"/>
              <a:t>Ստեղծվել է ԻԿՖ ԱԽ</a:t>
            </a:r>
            <a:r>
              <a:rPr lang="en-US" sz="2400" dirty="0" smtClean="0"/>
              <a:t>-</a:t>
            </a:r>
            <a:r>
              <a:rPr lang="ru-RU" sz="2400" dirty="0" smtClean="0"/>
              <a:t>ի փոստային ցուցակ և գրանցվել</a:t>
            </a:r>
            <a:r>
              <a:rPr lang="en-US" sz="2400" dirty="0" smtClean="0"/>
              <a:t> </a:t>
            </a:r>
            <a:r>
              <a:rPr lang="en-US" sz="2400" dirty="0" err="1" smtClean="0"/>
              <a:t>igf.am</a:t>
            </a:r>
            <a:r>
              <a:rPr lang="en-US" sz="2400" dirty="0" smtClean="0"/>
              <a:t> </a:t>
            </a:r>
            <a:r>
              <a:rPr lang="ru-RU" sz="2400" dirty="0" smtClean="0"/>
              <a:t>դոմենը</a:t>
            </a:r>
            <a:endParaRPr lang="ru-R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ISOC Board Meeting, Yerevan, July 22,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-8952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962</Words>
  <Application>Microsoft Office PowerPoint</Application>
  <PresentationFormat>On-screen Show (4:3)</PresentationFormat>
  <Paragraphs>211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Microsoft Word Picture</vt:lpstr>
      <vt:lpstr> </vt:lpstr>
      <vt:lpstr>Նախորդ համաժողովը</vt:lpstr>
      <vt:lpstr>Slide 3</vt:lpstr>
      <vt:lpstr>Slide 4</vt:lpstr>
      <vt:lpstr>INET Armenia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Կույր ու թույլ տեսողություն ունեցողների օժնդակություն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Նվիրաբերումներ գրադարաններին</vt:lpstr>
      <vt:lpstr>Օժանդակություն մարզային գրադարաններին</vt:lpstr>
      <vt:lpstr>Նվիրաբերումներ գրադարաններին</vt:lpstr>
      <vt:lpstr>Նվիրաբերումներ գրադարաններին</vt:lpstr>
      <vt:lpstr>Slide 41</vt:lpstr>
      <vt:lpstr>Slide 42</vt:lpstr>
      <vt:lpstr>Slide 43</vt:lpstr>
      <vt:lpstr>ITC</vt:lpstr>
      <vt:lpstr>Slide 45</vt:lpstr>
      <vt:lpstr>Slide 46</vt:lpstr>
      <vt:lpstr>ԻՀ ՀԿ-ի փոխնախագահների գործունեությունը</vt:lpstr>
      <vt:lpstr>ԻՀ ՀԿ-ի կանոնադրություն</vt:lpstr>
      <vt:lpstr>Slide 49</vt:lpstr>
    </vt:vector>
  </TitlesOfParts>
  <Company>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ISOCAM</cp:lastModifiedBy>
  <cp:revision>691</cp:revision>
  <dcterms:created xsi:type="dcterms:W3CDTF">2020-02-16T07:21:24Z</dcterms:created>
  <dcterms:modified xsi:type="dcterms:W3CDTF">2016-07-27T10:56:54Z</dcterms:modified>
</cp:coreProperties>
</file>